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3" r:id="rId2"/>
    <p:sldId id="285" r:id="rId3"/>
    <p:sldId id="293" r:id="rId4"/>
    <p:sldId id="286" r:id="rId5"/>
    <p:sldId id="292" r:id="rId6"/>
    <p:sldId id="295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1" r:id="rId15"/>
    <p:sldId id="296" r:id="rId16"/>
    <p:sldId id="291" r:id="rId17"/>
    <p:sldId id="269" r:id="rId18"/>
    <p:sldId id="268" r:id="rId19"/>
    <p:sldId id="294" r:id="rId20"/>
    <p:sldId id="298" r:id="rId21"/>
    <p:sldId id="270" r:id="rId22"/>
    <p:sldId id="271" r:id="rId23"/>
    <p:sldId id="272" r:id="rId24"/>
    <p:sldId id="287" r:id="rId25"/>
    <p:sldId id="299" r:id="rId26"/>
    <p:sldId id="275" r:id="rId27"/>
    <p:sldId id="300" r:id="rId28"/>
    <p:sldId id="276" r:id="rId29"/>
    <p:sldId id="277" r:id="rId30"/>
    <p:sldId id="297" r:id="rId31"/>
    <p:sldId id="282" r:id="rId32"/>
    <p:sldId id="28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B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1" autoAdjust="0"/>
    <p:restoredTop sz="87531" autoAdjust="0"/>
  </p:normalViewPr>
  <p:slideViewPr>
    <p:cSldViewPr>
      <p:cViewPr varScale="1">
        <p:scale>
          <a:sx n="101" d="100"/>
          <a:sy n="101" d="100"/>
        </p:scale>
        <p:origin x="164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32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E5F11-5A65-4B2A-9798-DA970389D584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0604C-A226-4E78-B2BD-EC79D105C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5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23DB5-6308-4CEA-B6B7-9C3FD687D93F}" type="datetimeFigureOut">
              <a:rPr lang="en-US" smtClean="0"/>
              <a:t>6/26/2021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CDFC0-DAB7-4A87-83B8-1B3CBD3F6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3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mputer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tillery_tracto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Primary_cell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A </a:t>
            </a:r>
            <a:r>
              <a:rPr lang="en-US" sz="1200" b="1" dirty="0">
                <a:solidFill>
                  <a:srgbClr val="222222"/>
                </a:solidFill>
                <a:highlight>
                  <a:srgbClr val="FFFFFF"/>
                </a:highlight>
              </a:rPr>
              <a:t>robot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(also called a </a:t>
            </a:r>
            <a:r>
              <a:rPr lang="en-US" sz="1200" b="1" dirty="0">
                <a:solidFill>
                  <a:srgbClr val="222222"/>
                </a:solidFill>
                <a:highlight>
                  <a:srgbClr val="FFFFFF"/>
                </a:highlight>
              </a:rPr>
              <a:t>droid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) is a </a:t>
            </a:r>
            <a:r>
              <a:rPr lang="en-US" sz="1200" u="sng" dirty="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machine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 —especially one programmable by a </a:t>
            </a:r>
            <a:r>
              <a:rPr lang="en-US" sz="1200" u="sng" dirty="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computer</a:t>
            </a:r>
            <a:r>
              <a:rPr lang="en-US" sz="1200" dirty="0">
                <a:solidFill>
                  <a:srgbClr val="222222"/>
                </a:solidFill>
                <a:highlight>
                  <a:srgbClr val="FFFFFF"/>
                </a:highlight>
              </a:rPr>
              <a:t>— capable of carrying out a complex series of actions automatically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CDFC0-DAB7-4A87-83B8-1B3CBD3F6C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08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Automation: little or no human operator involvement</a:t>
            </a:r>
          </a:p>
          <a:p>
            <a:endParaRPr lang="en-US" dirty="0"/>
          </a:p>
          <a:p>
            <a:r>
              <a:rPr lang="en-US" dirty="0"/>
              <a:t>Autonomy: systems have a set of intelligence-based capabilities or learning adaptive capabilities that allow it to respond within a bounded domain to situations that were not pre-programmed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CDFC0-DAB7-4A87-83B8-1B3CBD3F6C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92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000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62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165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732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898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an experimental steam-driven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artillery tractor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 1769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invented the first crude electric carriage, powered by non-rechargeable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primary cells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put a liquid-fuelled internal combustion engine on a simple handcart which made him the first man to propel a vehicle by means of gasoline 1870 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6825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22222"/>
                </a:solidFill>
                <a:highlight>
                  <a:srgbClr val="F8F9FA"/>
                </a:highlight>
              </a:rPr>
              <a:t>the first car to go into production with an internal combustion engine</a:t>
            </a: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617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big innovation for the past 130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CDFC0-DAB7-4A87-83B8-1B3CBD3F6C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57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1956</a:t>
            </a: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10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265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key driver is the computing power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897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850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600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2889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01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Wall sensors. Sensors are not just necessary to learn about external environment, but also about internal information such as using optical encoders to measure wheel speeds for accurate navigation.</a:t>
            </a: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005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2707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800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 20” wheels that are independently actuated for climbing in soft sand and scrambling over rocks.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Robotic arm.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Two pairs of navigation cameras,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Four pairs of </a:t>
            </a:r>
            <a:r>
              <a:rPr lang="en-US" dirty="0" err="1"/>
              <a:t>hazcams</a:t>
            </a:r>
            <a:r>
              <a:rPr lang="en-US" dirty="0"/>
              <a:t> for obstacle avoidance.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894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87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steering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braking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Throttle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531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S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>
            <a:spLocks/>
          </p:cNvSpPr>
          <p:nvPr userDrawn="1"/>
        </p:nvSpPr>
        <p:spPr>
          <a:xfrm>
            <a:off x="1371600" y="3038167"/>
            <a:ext cx="6400800" cy="1431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Autonomous Systems Laboratory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Department</a:t>
            </a:r>
            <a:r>
              <a:rPr lang="en-US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Aeronautics &amp; Astronautics</a:t>
            </a:r>
          </a:p>
          <a:p>
            <a:r>
              <a:rPr lang="en-US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Stanford University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012919" y="2642085"/>
            <a:ext cx="7118163" cy="79216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&lt;Author&gt;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023393" y="5877272"/>
            <a:ext cx="3097213" cy="8905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&lt;Event&gt;</a:t>
            </a:r>
          </a:p>
          <a:p>
            <a:pPr lvl="0"/>
            <a:r>
              <a:rPr lang="en-US" dirty="0"/>
              <a:t>&lt;Date&gt;</a:t>
            </a:r>
          </a:p>
        </p:txBody>
      </p:sp>
      <p:pic>
        <p:nvPicPr>
          <p:cNvPr id="10" name="Picture 5" descr="C:\Users\Sumeet Singh\Desktop\Study\asl\presentations\ASL_PresentationTemplate\tex\latex\ASLpresentation\SU_Seal_R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70508"/>
            <a:ext cx="1054236" cy="10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 userDrawn="1"/>
        </p:nvSpPr>
        <p:spPr>
          <a:xfrm>
            <a:off x="1070654" y="1124744"/>
            <a:ext cx="7002692" cy="1224136"/>
          </a:xfrm>
          <a:prstGeom prst="roundRect">
            <a:avLst/>
          </a:prstGeom>
          <a:solidFill>
            <a:schemeClr val="bg1">
              <a:lumMod val="50000"/>
              <a:shade val="30000"/>
              <a:satMod val="1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5596" y="980728"/>
            <a:ext cx="7272808" cy="1470025"/>
          </a:xfrm>
        </p:spPr>
        <p:txBody>
          <a:bodyPr>
            <a:norm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&lt;Title&gt;</a:t>
            </a:r>
          </a:p>
        </p:txBody>
      </p:sp>
      <p:pic>
        <p:nvPicPr>
          <p:cNvPr id="11" name="Picture 7" descr="C:\Users\Sumeet Singh\Desktop\Study\asl\presentations\ASL_PresentationTemplate\powerpoint\AA wordmark_we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8869"/>
            <a:ext cx="2160587" cy="4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umeet Singh\Desktop\Study\asl\misc\ASL Logo\ASL Logo Full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69" y="4547589"/>
            <a:ext cx="2917861" cy="113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01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Ex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Sumeet Singh\Desktop\Study\asl\presentations\ASL_PresentationTemplate\tex\latex\ASLpresentation\SU_Seal_R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70508"/>
            <a:ext cx="1054236" cy="10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012888" y="2578423"/>
            <a:ext cx="7118163" cy="79216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&lt;Author&gt;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023393" y="5877272"/>
            <a:ext cx="3097213" cy="8905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&lt;Event&gt;</a:t>
            </a:r>
          </a:p>
          <a:p>
            <a:pPr lvl="0"/>
            <a:r>
              <a:rPr lang="en-US" dirty="0"/>
              <a:t>&lt;Date&gt;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67600" y="3514925"/>
            <a:ext cx="6408738" cy="1080120"/>
          </a:xfrm>
        </p:spPr>
        <p:txBody>
          <a:bodyPr>
            <a:noAutofit/>
          </a:bodyPr>
          <a:lstStyle>
            <a:lvl1pPr marL="0" indent="0" algn="ctr">
              <a:buNone/>
              <a:defRPr sz="28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 algn="ctr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Affiliations and logos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5565" y="913060"/>
            <a:ext cx="7272808" cy="1470025"/>
          </a:xfrm>
        </p:spPr>
        <p:txBody>
          <a:bodyPr>
            <a:normAutofit/>
          </a:bodyPr>
          <a:lstStyle>
            <a:lvl1pPr>
              <a:defRPr sz="3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&lt;Title&gt;</a:t>
            </a:r>
          </a:p>
        </p:txBody>
      </p:sp>
      <p:pic>
        <p:nvPicPr>
          <p:cNvPr id="10" name="Picture 7" descr="C:\Users\Sumeet Singh\Desktop\Study\asl\presentations\ASL_PresentationTemplate\powerpoint\AA wordmark_we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8869"/>
            <a:ext cx="2160587" cy="4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2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Sumeet Singh\Desktop\Study\asl\presentations\ASL_PresentationTemplate\tex\latex\ASLpresentation\SU_Seal_R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70508"/>
            <a:ext cx="1054236" cy="10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023394" y="3717800"/>
            <a:ext cx="3097213" cy="8905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&lt;email&gt;</a:t>
            </a:r>
          </a:p>
        </p:txBody>
      </p:sp>
      <p:pic>
        <p:nvPicPr>
          <p:cNvPr id="10" name="Picture 7" descr="C:\Users\Sumeet Singh\Desktop\Study\asl\presentations\ASL_PresentationTemplate\powerpoint\AA wordmark_web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88869"/>
            <a:ext cx="2160587" cy="41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2770777" y="2925712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Thank you</a:t>
            </a:r>
          </a:p>
        </p:txBody>
      </p:sp>
      <p:pic>
        <p:nvPicPr>
          <p:cNvPr id="6" name="Picture 4" descr="C:\Users\Sumeet Singh\Desktop\Study\asl\presentations\ASL_PresentationTemplate\tex\latex\ASLpresentation\ASL_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821" y="4608387"/>
            <a:ext cx="2828423" cy="10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ge result for nasa worm logo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724400"/>
            <a:ext cx="221262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36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"/>
            <a:ext cx="9144001" cy="6206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5AD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9188"/>
            <a:ext cx="8676456" cy="859532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7208264" cy="4525963"/>
          </a:xfrm>
        </p:spPr>
        <p:txBody>
          <a:bodyPr>
            <a:normAutofit/>
          </a:bodyPr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4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24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2400"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30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0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8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4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20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8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8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598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0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1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6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6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 sz="2000"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 sz="1800"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 sz="1600"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 sz="1600">
                <a:latin typeface="Helvetica Neue" charset="0"/>
                <a:ea typeface="Helvetica Neue" charset="0"/>
                <a:cs typeface="Helvetica Neue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29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035A11D-AD8C-4B47-A59F-13CED59EE4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2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  <p:sldLayoutId id="2147483652" r:id="rId5"/>
    <p:sldLayoutId id="2147483653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g0TaYhjpOfo?feature=oembed" TargetMode="External"/><Relationship Id="rId6" Type="http://schemas.openxmlformats.org/officeDocument/2006/relationships/image" Target="../media/image39.emf"/><Relationship Id="rId5" Type="http://schemas.openxmlformats.org/officeDocument/2006/relationships/image" Target="../media/image38.jpg"/><Relationship Id="rId4" Type="http://schemas.openxmlformats.org/officeDocument/2006/relationships/hyperlink" Target="http://www.youtube.com/watch?v=g0TaYhjpOf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v6-heLIg85o?feature=oembed" TargetMode="Externa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3x3SqeSdrAE?start=40&amp;feature=oembed" TargetMode="Externa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B2uc98EEPqE?feature=oembed" TargetMode="Externa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780087-E08A-AE4C-A57A-1D0F2B082C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887" y="4983510"/>
            <a:ext cx="7118163" cy="792163"/>
          </a:xfrm>
        </p:spPr>
        <p:txBody>
          <a:bodyPr>
            <a:noAutofit/>
          </a:bodyPr>
          <a:lstStyle/>
          <a:p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97EC8-BD1B-EC48-9688-571CEEDEEE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AI4ALL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77D1C1-0F68-5D46-88D3-C683002A8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585" y="2590800"/>
            <a:ext cx="7272808" cy="1470025"/>
          </a:xfrm>
        </p:spPr>
        <p:txBody>
          <a:bodyPr>
            <a:normAutofit/>
          </a:bodyPr>
          <a:lstStyle/>
          <a:p>
            <a:r>
              <a:rPr lang="en-US" sz="4800" dirty="0"/>
              <a:t>Introduction to Robotics</a:t>
            </a:r>
          </a:p>
        </p:txBody>
      </p:sp>
    </p:spTree>
    <p:extLst>
      <p:ext uri="{BB962C8B-B14F-4D97-AF65-F5344CB8AC3E}">
        <p14:creationId xmlns:p14="http://schemas.microsoft.com/office/powerpoint/2010/main" val="194471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 descr="http://robotics.usc.edu/resl/media/uploads/photos/robots/pr2/pr2_size-larg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50" y="1679750"/>
            <a:ext cx="3840900" cy="43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 descr="https://sensor.cs.washington.edu/robotbci/images/PR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1868686"/>
            <a:ext cx="48768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 descr="http://spectrum.ieee.org/img/pr2_surro-1380271564422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7200" y="3926086"/>
            <a:ext cx="48768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630018-DEF1-5F4C-BF8B-1E312DEA1876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Sensors and Actuators</a:t>
            </a:r>
          </a:p>
        </p:txBody>
      </p:sp>
    </p:spTree>
    <p:extLst>
      <p:ext uri="{BB962C8B-B14F-4D97-AF65-F5344CB8AC3E}">
        <p14:creationId xmlns:p14="http://schemas.microsoft.com/office/powerpoint/2010/main" val="83258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8876210-3A06-6445-B3C3-44ECC5630DED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Sensors and Actuators</a:t>
            </a:r>
          </a:p>
        </p:txBody>
      </p:sp>
      <p:pic>
        <p:nvPicPr>
          <p:cNvPr id="1026" name="Picture 2" descr="Image result for pr2 robot schematic">
            <a:extLst>
              <a:ext uri="{FF2B5EF4-FFF2-40B4-BE49-F238E27FC236}">
                <a16:creationId xmlns:a16="http://schemas.microsoft.com/office/drawing/2014/main" id="{288844C5-8BB4-D341-882F-CC64A88E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72" y="1143000"/>
            <a:ext cx="5664200" cy="478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46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http://www.brownspaceman.com/wp-content/uploads/2013/09/m01_RTR3DOV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8880" y="4789638"/>
            <a:ext cx="1365210" cy="87472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C0CD18-ECEA-0E48-9697-BDD7ABF775EE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Sensors and Actuators</a:t>
            </a:r>
          </a:p>
        </p:txBody>
      </p:sp>
      <p:pic>
        <p:nvPicPr>
          <p:cNvPr id="2052" name="Picture 4" descr="Image result for curiosity rover">
            <a:extLst>
              <a:ext uri="{FF2B5EF4-FFF2-40B4-BE49-F238E27FC236}">
                <a16:creationId xmlns:a16="http://schemas.microsoft.com/office/drawing/2014/main" id="{73D56D0E-6924-664F-A583-468D9BAEF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352" y="1117684"/>
            <a:ext cx="4207408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uriosity rover laser">
            <a:extLst>
              <a:ext uri="{FF2B5EF4-FFF2-40B4-BE49-F238E27FC236}">
                <a16:creationId xmlns:a16="http://schemas.microsoft.com/office/drawing/2014/main" id="{9FC7D3ED-C176-A048-8317-247F0047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6" y="3746584"/>
            <a:ext cx="4000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curiosity rover">
            <a:extLst>
              <a:ext uri="{FF2B5EF4-FFF2-40B4-BE49-F238E27FC236}">
                <a16:creationId xmlns:a16="http://schemas.microsoft.com/office/drawing/2014/main" id="{EA5DB669-09B2-4F45-B869-02AC17C0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460" y="3746584"/>
            <a:ext cx="3887683" cy="260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78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2C0E81E-21DC-8F4A-AD4F-C300C23BDE10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Sensors and Actuators</a:t>
            </a:r>
          </a:p>
        </p:txBody>
      </p:sp>
      <p:pic>
        <p:nvPicPr>
          <p:cNvPr id="4100" name="Picture 4" descr="Image result for curiosity rover schematic">
            <a:extLst>
              <a:ext uri="{FF2B5EF4-FFF2-40B4-BE49-F238E27FC236}">
                <a16:creationId xmlns:a16="http://schemas.microsoft.com/office/drawing/2014/main" id="{F0C4D6E1-406B-C64D-B919-BAD816679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400" y="1143000"/>
            <a:ext cx="6168743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42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 descr="Cap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004" y="1688450"/>
            <a:ext cx="6294000" cy="40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AB9166-8779-1B43-A311-52B4F850720A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Inside an Autonomous Car</a:t>
            </a:r>
          </a:p>
        </p:txBody>
      </p:sp>
    </p:spTree>
    <p:extLst>
      <p:ext uri="{BB962C8B-B14F-4D97-AF65-F5344CB8AC3E}">
        <p14:creationId xmlns:p14="http://schemas.microsoft.com/office/powerpoint/2010/main" val="391091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F9A-88D8-48C7-BAB0-9B2F0F23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44E0-9176-4554-91AA-F006D7ADF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868" y="2214562"/>
            <a:ext cx="720826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sensors are important for an autonomous flying vehicle? Drone, plane,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84EA6-F858-4FD0-B54E-970A8962D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5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E37E-0A39-F447-933F-394CFDBE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vs. Autonomy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2CB7-3243-304E-A121-55F8CB7B7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Autonomy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ADF4C-5A9E-1D40-9F0A-8ABFFDF3EB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 descr="Image result for factory floor robot">
            <a:extLst>
              <a:ext uri="{FF2B5EF4-FFF2-40B4-BE49-F238E27FC236}">
                <a16:creationId xmlns:a16="http://schemas.microsoft.com/office/drawing/2014/main" id="{BE815C08-6D42-0D4A-ACF7-56F9337EB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085393"/>
            <a:ext cx="4146550" cy="257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utonomy waymo">
            <a:extLst>
              <a:ext uri="{FF2B5EF4-FFF2-40B4-BE49-F238E27FC236}">
                <a16:creationId xmlns:a16="http://schemas.microsoft.com/office/drawing/2014/main" id="{F76FC4CD-AC91-6242-8470-07DD40631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24"/>
          <a:stretch/>
        </p:blipFill>
        <p:spPr bwMode="auto">
          <a:xfrm>
            <a:off x="4343400" y="3835454"/>
            <a:ext cx="4146550" cy="270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273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 descr="Lots of robots fell over at the DARPA Robotics Challenge Finals. Learn more: http://spectrum.ieee.org/automaton/robotics/humanoids/darpa-robotics-challenge-robots-falling&#10;Edited by Erico Guizzo/IEEE Spectrum. Footage courtesy of DARPA." title="A Compilation of Robots Falling Down at the DARPA Robotics Challeng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3289" y="1764851"/>
            <a:ext cx="5297425" cy="39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DEE995-9438-2B4F-A75B-167480425D09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When Robots Go Wrong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11AD21-C9D3-A949-AFB5-3827A1B94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050" y="-6799"/>
            <a:ext cx="9144000" cy="6858000"/>
          </a:xfrm>
          <a:prstGeom prst="rect">
            <a:avLst/>
          </a:prstGeom>
        </p:spPr>
      </p:pic>
      <p:pic>
        <p:nvPicPr>
          <p:cNvPr id="3" name="Online Media 2" title="A Compilation of Robots Falling Down at the DARPA Robotics Challenge">
            <a:hlinkClick r:id="" action="ppaction://media"/>
            <a:extLst>
              <a:ext uri="{FF2B5EF4-FFF2-40B4-BE49-F238E27FC236}">
                <a16:creationId xmlns:a16="http://schemas.microsoft.com/office/drawing/2014/main" id="{C1BB5F7D-C445-4B0B-8693-F397C7DC0D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926966" y="1702707"/>
            <a:ext cx="7251968" cy="4097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F3EB06-412A-47CB-91B5-1EF2C52BB207}"/>
              </a:ext>
            </a:extLst>
          </p:cNvPr>
          <p:cNvSpPr txBox="1"/>
          <p:nvPr/>
        </p:nvSpPr>
        <p:spPr>
          <a:xfrm>
            <a:off x="1828800" y="59436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https://www.youtube.com/watch?v=-G3RoBHMu-o</a:t>
            </a:r>
          </a:p>
        </p:txBody>
      </p:sp>
    </p:spTree>
    <p:extLst>
      <p:ext uri="{BB962C8B-B14F-4D97-AF65-F5344CB8AC3E}">
        <p14:creationId xmlns:p14="http://schemas.microsoft.com/office/powerpoint/2010/main" val="419238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34478C-6DBB-B445-B54D-F450064FB409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DARPA Robotics Challenge</a:t>
            </a:r>
          </a:p>
        </p:txBody>
      </p:sp>
      <p:pic>
        <p:nvPicPr>
          <p:cNvPr id="3" name="Online Media 2" title="Team KAIST's DRC-HUBO Robot Completes Tasks at DARPA Robotics Challenge (20x)">
            <a:hlinkClick r:id="" action="ppaction://media"/>
            <a:extLst>
              <a:ext uri="{FF2B5EF4-FFF2-40B4-BE49-F238E27FC236}">
                <a16:creationId xmlns:a16="http://schemas.microsoft.com/office/drawing/2014/main" id="{89E6C631-FB3F-40CF-B8FA-1B9C830674F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08000" y="1524000"/>
            <a:ext cx="812800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34478C-6DBB-B445-B54D-F450064FB409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Autonomous drifting</a:t>
            </a:r>
          </a:p>
        </p:txBody>
      </p:sp>
      <p:pic>
        <p:nvPicPr>
          <p:cNvPr id="2" name="Online Media 1" title="Beyond the Limits: MARTYkhana">
            <a:hlinkClick r:id="" action="ppaction://media"/>
            <a:extLst>
              <a:ext uri="{FF2B5EF4-FFF2-40B4-BE49-F238E27FC236}">
                <a16:creationId xmlns:a16="http://schemas.microsoft.com/office/drawing/2014/main" id="{E5649036-DDCE-4E72-B15A-A107499AEB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8283" y="1600200"/>
            <a:ext cx="7687434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E3B0-C446-CA4A-B9EF-9CF3A683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Perception of Robots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09B7C-46B0-644B-93DA-8E949C77D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2</a:t>
            </a:fld>
            <a:endParaRPr lang="en-US"/>
          </a:p>
        </p:txBody>
      </p:sp>
      <p:pic>
        <p:nvPicPr>
          <p:cNvPr id="5" name="Shape 95" descr="http://vignette2.wikia.nocookie.net/pixar/images/c/ce/Wall-E_Cubecolors.jpg/revision/latest?cb=20090615011459">
            <a:extLst>
              <a:ext uri="{FF2B5EF4-FFF2-40B4-BE49-F238E27FC236}">
                <a16:creationId xmlns:a16="http://schemas.microsoft.com/office/drawing/2014/main" id="{3068070C-28FC-D646-B3CA-8AB74A5E45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3459" y="1768185"/>
            <a:ext cx="5844625" cy="372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681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34478C-6DBB-B445-B54D-F450064FB409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Autonomous gate to gate flight</a:t>
            </a:r>
          </a:p>
        </p:txBody>
      </p:sp>
      <p:pic>
        <p:nvPicPr>
          <p:cNvPr id="3" name="Online Media 2" title="Xwing - Gate to Gate demo - Feb 2021">
            <a:hlinkClick r:id="" action="ppaction://media"/>
            <a:extLst>
              <a:ext uri="{FF2B5EF4-FFF2-40B4-BE49-F238E27FC236}">
                <a16:creationId xmlns:a16="http://schemas.microsoft.com/office/drawing/2014/main" id="{B3B86F81-4BB4-400A-8955-90AA56AEC1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95717" y="1676400"/>
            <a:ext cx="755256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1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4939500" y="158132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1800"/>
              <a:buAutoNum type="arabicPeriod"/>
            </a:pPr>
            <a:r>
              <a:rPr lang="en" dirty="0">
                <a:solidFill>
                  <a:srgbClr val="595959"/>
                </a:solidFill>
              </a:rPr>
              <a:t>History</a:t>
            </a:r>
            <a:endParaRPr dirty="0">
              <a:solidFill>
                <a:srgbClr val="595959"/>
              </a:solidFill>
            </a:endParaRPr>
          </a:p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1800"/>
              <a:buAutoNum type="arabicPeriod"/>
            </a:pPr>
            <a:r>
              <a:rPr lang="en" dirty="0">
                <a:solidFill>
                  <a:srgbClr val="595959"/>
                </a:solidFill>
              </a:rPr>
              <a:t>Current trends</a:t>
            </a:r>
            <a:endParaRPr dirty="0">
              <a:solidFill>
                <a:srgbClr val="595959"/>
              </a:solidFill>
            </a:endParaRPr>
          </a:p>
          <a:p>
            <a:pPr marL="457200" indent="-342900">
              <a:lnSpc>
                <a:spcPct val="115000"/>
              </a:lnSpc>
              <a:buClr>
                <a:srgbClr val="595959"/>
              </a:buClr>
              <a:buSzPts val="1800"/>
              <a:buAutoNum type="arabicPeriod"/>
            </a:pPr>
            <a:r>
              <a:rPr lang="en" dirty="0">
                <a:solidFill>
                  <a:srgbClr val="595959"/>
                </a:solidFill>
              </a:rPr>
              <a:t>How can autonomous vehicles help humanity?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EFFB05-4D1E-4641-B602-3F329B3CB8D1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Autonomous Vehicles</a:t>
            </a:r>
          </a:p>
        </p:txBody>
      </p:sp>
      <p:pic>
        <p:nvPicPr>
          <p:cNvPr id="9" name="Picture 8" descr="Drone taxi service - passenger drones - Drone Rush">
            <a:extLst>
              <a:ext uri="{FF2B5EF4-FFF2-40B4-BE49-F238E27FC236}">
                <a16:creationId xmlns:a16="http://schemas.microsoft.com/office/drawing/2014/main" id="{AD7EBAE2-7025-4D3B-B5C0-75575CCE4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5" y="2140710"/>
            <a:ext cx="4580140" cy="257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61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/>
        </p:nvSpPr>
        <p:spPr>
          <a:xfrm>
            <a:off x="657966" y="4559448"/>
            <a:ext cx="1685925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1502: Da Vinci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6267056" y="4494793"/>
            <a:ext cx="2828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1868: Le Bris and glider (Albatros II)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343622" y="4556375"/>
            <a:ext cx="2235519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1895: Otto Lilienthal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98C04F-B981-294D-BFD0-79276D874C43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Invention of the Plane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6069EA-CA4A-42FE-9FF6-718BA018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84" y="2768977"/>
            <a:ext cx="2659960" cy="168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EC85535-4AD6-4AC1-9460-D7EB8D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14600"/>
            <a:ext cx="2828400" cy="195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onardo da Vinci and Human Flight — On Verticality">
            <a:extLst>
              <a:ext uri="{FF2B5EF4-FFF2-40B4-BE49-F238E27FC236}">
                <a16:creationId xmlns:a16="http://schemas.microsoft.com/office/drawing/2014/main" id="{EDFAF8CE-DBDF-40DC-8401-AA5CD44C7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8" y="2779283"/>
            <a:ext cx="2408622" cy="160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356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2562132" y="5288573"/>
            <a:ext cx="401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1903: Wright brother’s first flight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54FF1E-6278-1C4A-91E8-447ECF26D098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Invention of the Airplane</a:t>
            </a:r>
          </a:p>
        </p:txBody>
      </p:sp>
      <p:pic>
        <p:nvPicPr>
          <p:cNvPr id="1026" name="Picture 2" descr="The First Airplane - DreamreaderDreamreader">
            <a:extLst>
              <a:ext uri="{FF2B5EF4-FFF2-40B4-BE49-F238E27FC236}">
                <a16:creationId xmlns:a16="http://schemas.microsoft.com/office/drawing/2014/main" id="{2ABAF5AD-9179-42E0-B3C3-89D94F49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95450"/>
            <a:ext cx="48768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794F-A3CE-154F-BCF8-D5B661BF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FEE5A-9560-8747-8A8E-6DCF95133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24</a:t>
            </a:fld>
            <a:endParaRPr lang="en-US"/>
          </a:p>
        </p:txBody>
      </p:sp>
      <p:sp>
        <p:nvSpPr>
          <p:cNvPr id="9" name="Shape 220">
            <a:extLst>
              <a:ext uri="{FF2B5EF4-FFF2-40B4-BE49-F238E27FC236}">
                <a16:creationId xmlns:a16="http://schemas.microsoft.com/office/drawing/2014/main" id="{C5ECDE7D-069C-6E47-9C7E-D04CCF979967}"/>
              </a:ext>
            </a:extLst>
          </p:cNvPr>
          <p:cNvSpPr/>
          <p:nvPr/>
        </p:nvSpPr>
        <p:spPr>
          <a:xfrm>
            <a:off x="1014150" y="4156000"/>
            <a:ext cx="7018500" cy="63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122" name="Picture 2" descr="Charles Lindbergh &amp;amp; the First Solo Transatlantic Flight | The Greatest  Moments in Flight | Space">
            <a:extLst>
              <a:ext uri="{FF2B5EF4-FFF2-40B4-BE49-F238E27FC236}">
                <a16:creationId xmlns:a16="http://schemas.microsoft.com/office/drawing/2014/main" id="{218EFD75-AA8F-4F1A-8B86-2AF1FD663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2" y="2233436"/>
            <a:ext cx="2428875" cy="192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utonomous Flying Cars Being Trialled in Dubai">
            <a:extLst>
              <a:ext uri="{FF2B5EF4-FFF2-40B4-BE49-F238E27FC236}">
                <a16:creationId xmlns:a16="http://schemas.microsoft.com/office/drawing/2014/main" id="{468DB878-34C8-4516-9A65-A23A6892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436170"/>
            <a:ext cx="30003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he First Airplane - DreamreaderDreamreader">
            <a:extLst>
              <a:ext uri="{FF2B5EF4-FFF2-40B4-BE49-F238E27FC236}">
                <a16:creationId xmlns:a16="http://schemas.microsoft.com/office/drawing/2014/main" id="{80A52C48-3ACB-4A1E-88B0-FDFE529F7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27943"/>
            <a:ext cx="243840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385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F9A-88D8-48C7-BAB0-9B2F0F23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44E0-9176-4554-91AA-F006D7ADF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868" y="2214562"/>
            <a:ext cx="720826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you feel about riding an autonomous car?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about an autonomous plane?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84EA6-F858-4FD0-B54E-970A8962D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 descr="http://www.computerhistory.org/atchm/wp-content/uploads/2014/05/1.0_Driverless_Car_of_the_Future_Adlores.jpg"/>
          <p:cNvPicPr preferRelativeResize="0"/>
          <p:nvPr/>
        </p:nvPicPr>
        <p:blipFill rotWithShape="1">
          <a:blip r:embed="rId3">
            <a:alphaModFix/>
          </a:blip>
          <a:srcRect b="3873"/>
          <a:stretch/>
        </p:blipFill>
        <p:spPr>
          <a:xfrm>
            <a:off x="2300400" y="1473000"/>
            <a:ext cx="4543200" cy="43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3FC588-3E6C-9241-9951-BF0C6B29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9188"/>
            <a:ext cx="8676456" cy="859532"/>
          </a:xfrm>
        </p:spPr>
        <p:txBody>
          <a:bodyPr/>
          <a:lstStyle/>
          <a:p>
            <a:r>
              <a:rPr lang="en-US" dirty="0"/>
              <a:t>The Vision of Autonomous Vehicles?</a:t>
            </a:r>
          </a:p>
        </p:txBody>
      </p:sp>
    </p:spTree>
    <p:extLst>
      <p:ext uri="{BB962C8B-B14F-4D97-AF65-F5344CB8AC3E}">
        <p14:creationId xmlns:p14="http://schemas.microsoft.com/office/powerpoint/2010/main" val="2753559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FF9A-88D8-48C7-BAB0-9B2F0F23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44E0-9176-4554-91AA-F006D7ADF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868" y="2214562"/>
            <a:ext cx="7208264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do you feel about riding an autonomous car?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about an autonomous plane?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84EA6-F858-4FD0-B54E-970A8962D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4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376639"/>
            <a:ext cx="9143999" cy="301911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628650" y="1131094"/>
            <a:ext cx="7886700" cy="994200"/>
          </a:xfrm>
          <a:prstGeom prst="rect">
            <a:avLst/>
          </a:prstGeom>
        </p:spPr>
        <p:txBody>
          <a:bodyPr spcFirstLastPara="1" vert="horz" wrap="square" lIns="68575" tIns="68575" rIns="68575" bIns="6857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An Old Dream Coming True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5834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28649" y="1584629"/>
            <a:ext cx="8269200" cy="4231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C00000"/>
              </a:buClr>
              <a:buNone/>
            </a:pPr>
            <a:r>
              <a:rPr lang="en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2004: First DARPA Grand Challenge</a:t>
            </a:r>
            <a:endParaRPr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 mile course in the Mojave Desert</a:t>
            </a:r>
            <a:endParaRPr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Furthest distance completed: CMU Red Team (11.78km)</a:t>
            </a:r>
            <a:endParaRPr/>
          </a:p>
          <a:p>
            <a:pPr marL="0" indent="0">
              <a:lnSpc>
                <a:spcPct val="90000"/>
              </a:lnSpc>
              <a:spcBef>
                <a:spcPts val="1600"/>
              </a:spcBef>
              <a:buClr>
                <a:srgbClr val="C00000"/>
              </a:buClr>
              <a:buNone/>
            </a:pPr>
            <a:r>
              <a:rPr lang="en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2005: Second DARPA Grand Challenge</a:t>
            </a:r>
            <a:endParaRPr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Winner: Stanley – Stanford University</a:t>
            </a:r>
            <a:endParaRPr/>
          </a:p>
          <a:p>
            <a:pPr marL="0" indent="0">
              <a:lnSpc>
                <a:spcPct val="90000"/>
              </a:lnSpc>
              <a:spcBef>
                <a:spcPts val="1600"/>
              </a:spcBef>
              <a:buClr>
                <a:srgbClr val="C00000"/>
              </a:buClr>
              <a:buNone/>
            </a:pPr>
            <a:r>
              <a:rPr lang="en" sz="2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2007: DARPA Urban Challenge</a:t>
            </a:r>
            <a:endParaRPr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 mile urban course – must obey traffic regulations</a:t>
            </a:r>
            <a:endParaRPr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Winner: “Boss” – Carnegie Mellon University</a:t>
            </a:r>
            <a:endParaRPr/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Place: “Junior” – Stanford University</a:t>
            </a:r>
            <a:endParaRPr/>
          </a:p>
          <a:p>
            <a:pPr marL="228600" indent="-508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F1186E-F5D4-9443-8FC2-A4C4E30F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9188"/>
            <a:ext cx="8676456" cy="859532"/>
          </a:xfrm>
        </p:spPr>
        <p:txBody>
          <a:bodyPr/>
          <a:lstStyle/>
          <a:p>
            <a:r>
              <a:rPr lang="en-US" dirty="0"/>
              <a:t>DARPA Grand Challenge</a:t>
            </a:r>
          </a:p>
        </p:txBody>
      </p:sp>
    </p:spTree>
    <p:extLst>
      <p:ext uri="{BB962C8B-B14F-4D97-AF65-F5344CB8AC3E}">
        <p14:creationId xmlns:p14="http://schemas.microsoft.com/office/powerpoint/2010/main" val="192153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E3B0-C446-CA4A-B9EF-9CF3A683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Societal Perception of Robots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09B7C-46B0-644B-93DA-8E949C77D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Is Baymax Really Compassionate? – Diabolical Plots">
            <a:extLst>
              <a:ext uri="{FF2B5EF4-FFF2-40B4-BE49-F238E27FC236}">
                <a16:creationId xmlns:a16="http://schemas.microsoft.com/office/drawing/2014/main" id="{486CC698-9F5F-4A36-ADA6-D9DFB615E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990601"/>
            <a:ext cx="409646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a Robot? | WIRED">
            <a:extLst>
              <a:ext uri="{FF2B5EF4-FFF2-40B4-BE49-F238E27FC236}">
                <a16:creationId xmlns:a16="http://schemas.microsoft.com/office/drawing/2014/main" id="{769138BB-49DA-4C62-ADC1-89DAE2BFD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85" y="3995737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Where the robots are">
            <a:extLst>
              <a:ext uri="{FF2B5EF4-FFF2-40B4-BE49-F238E27FC236}">
                <a16:creationId xmlns:a16="http://schemas.microsoft.com/office/drawing/2014/main" id="{1C359284-8351-4C14-BE2B-DEABD0379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5" y="3997324"/>
            <a:ext cx="3770501" cy="251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OBOTS Clip - &amp;quot;Inventor&amp;quot; (2005) - YouTube">
            <a:extLst>
              <a:ext uri="{FF2B5EF4-FFF2-40B4-BE49-F238E27FC236}">
                <a16:creationId xmlns:a16="http://schemas.microsoft.com/office/drawing/2014/main" id="{367DF7DD-700A-4EFE-831F-9908C4266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99" y="1308093"/>
            <a:ext cx="3770501" cy="21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10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9EB823-F0F4-4842-BA8C-15ED168E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9188"/>
            <a:ext cx="8676456" cy="859532"/>
          </a:xfrm>
        </p:spPr>
        <p:txBody>
          <a:bodyPr/>
          <a:lstStyle/>
          <a:p>
            <a:r>
              <a:rPr lang="en-US" dirty="0"/>
              <a:t>Current Trends</a:t>
            </a:r>
          </a:p>
        </p:txBody>
      </p:sp>
      <p:pic>
        <p:nvPicPr>
          <p:cNvPr id="2050" name="Picture 2" descr="Zipline - Vital, On-Demand Delivery for the World">
            <a:extLst>
              <a:ext uri="{FF2B5EF4-FFF2-40B4-BE49-F238E27FC236}">
                <a16:creationId xmlns:a16="http://schemas.microsoft.com/office/drawing/2014/main" id="{016E7D8B-23C7-43EF-898C-F8A7AD65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82263"/>
            <a:ext cx="3885546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aceX&amp;#39;s next launch to mark another incremental step in rocket reusability  – Spaceflight Now">
            <a:extLst>
              <a:ext uri="{FF2B5EF4-FFF2-40B4-BE49-F238E27FC236}">
                <a16:creationId xmlns:a16="http://schemas.microsoft.com/office/drawing/2014/main" id="{4973259F-66BE-4549-A3C2-B0847CA78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082263"/>
            <a:ext cx="3885546" cy="259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16DD7C-6035-47DC-987C-5C7ED5A61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61" y="3813330"/>
            <a:ext cx="3685635" cy="2995482"/>
          </a:xfrm>
          <a:prstGeom prst="rect">
            <a:avLst/>
          </a:prstGeom>
        </p:spPr>
      </p:pic>
      <p:pic>
        <p:nvPicPr>
          <p:cNvPr id="2054" name="Picture 6" descr="Flash Forest Drones to Plant 40,000 Trees a Month in Canada - UASweekly.com">
            <a:extLst>
              <a:ext uri="{FF2B5EF4-FFF2-40B4-BE49-F238E27FC236}">
                <a16:creationId xmlns:a16="http://schemas.microsoft.com/office/drawing/2014/main" id="{BE210FC1-5964-4D7E-964F-DA8B2193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414" y="4475016"/>
            <a:ext cx="3990975" cy="224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rone taxi service - passenger drones - Drone Rush">
            <a:extLst>
              <a:ext uri="{FF2B5EF4-FFF2-40B4-BE49-F238E27FC236}">
                <a16:creationId xmlns:a16="http://schemas.microsoft.com/office/drawing/2014/main" id="{7BC5C2C5-23EB-49C5-B5B1-673D74CC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15205"/>
            <a:ext cx="2954540" cy="166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75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100" y="1957775"/>
            <a:ext cx="8221800" cy="3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98FB6C4-FFDF-FC46-82D8-2AF259DF0DB3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Inside an Autonomous Vehicle</a:t>
            </a:r>
          </a:p>
        </p:txBody>
      </p:sp>
    </p:spTree>
    <p:extLst>
      <p:ext uri="{BB962C8B-B14F-4D97-AF65-F5344CB8AC3E}">
        <p14:creationId xmlns:p14="http://schemas.microsoft.com/office/powerpoint/2010/main" val="4274933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D762-8B20-6244-BBD5-A7F025A7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07122-0AF2-A34D-90D2-29B9AC7F3C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XPlane 11 + Aerosoft Airport Pack | Aerosoft US Shop">
            <a:extLst>
              <a:ext uri="{FF2B5EF4-FFF2-40B4-BE49-F238E27FC236}">
                <a16:creationId xmlns:a16="http://schemas.microsoft.com/office/drawing/2014/main" id="{7EC6B19F-9505-4A0A-9CCB-CC3FB22F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1150937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630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E3B0-C446-CA4A-B9EF-9CF3A683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09B7C-46B0-644B-93DA-8E949C77D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4</a:t>
            </a:fld>
            <a:endParaRPr lang="en-US"/>
          </a:p>
        </p:txBody>
      </p:sp>
      <p:pic>
        <p:nvPicPr>
          <p:cNvPr id="6" name="Shape 103" descr="http://i2.cdn.turner.com/cnn/dam/assets/120803032331-nasa-mars-rover-horizontal-gallery.jpg">
            <a:extLst>
              <a:ext uri="{FF2B5EF4-FFF2-40B4-BE49-F238E27FC236}">
                <a16:creationId xmlns:a16="http://schemas.microsoft.com/office/drawing/2014/main" id="{243C609C-0C44-E540-A04F-DCC42205FF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421" r="8687"/>
          <a:stretch/>
        </p:blipFill>
        <p:spPr>
          <a:xfrm>
            <a:off x="513850" y="3898034"/>
            <a:ext cx="3606300" cy="18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04">
            <a:extLst>
              <a:ext uri="{FF2B5EF4-FFF2-40B4-BE49-F238E27FC236}">
                <a16:creationId xmlns:a16="http://schemas.microsoft.com/office/drawing/2014/main" id="{553AC998-CF55-CC40-9E4A-EFC3F76363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001" y="3813800"/>
            <a:ext cx="3606401" cy="20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1" descr="http://www.theoldrobots.org/images3/manufacturing7.JPG">
            <a:extLst>
              <a:ext uri="{FF2B5EF4-FFF2-40B4-BE49-F238E27FC236}">
                <a16:creationId xmlns:a16="http://schemas.microsoft.com/office/drawing/2014/main" id="{13370E00-061C-8947-B77A-CD188D7A3F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850" y="1688675"/>
            <a:ext cx="3606300" cy="20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2" descr="http://media.npr.org/assets/img/2012/03/08/surgical-robot_wide-be2742a4d61de1a4922aac59d8e4b0272e0291bf.jpg?s=6">
            <a:extLst>
              <a:ext uri="{FF2B5EF4-FFF2-40B4-BE49-F238E27FC236}">
                <a16:creationId xmlns:a16="http://schemas.microsoft.com/office/drawing/2014/main" id="{EF2CB39F-0356-B945-9447-B9D483B1A69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402" r="9578"/>
          <a:stretch/>
        </p:blipFill>
        <p:spPr>
          <a:xfrm>
            <a:off x="4909050" y="1688663"/>
            <a:ext cx="3606300" cy="200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72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A021-EE43-4208-A440-9CEEAE736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7318D-8C40-409E-BAD9-866F63FEB2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5</a:t>
            </a:fld>
            <a:endParaRPr lang="en-US"/>
          </a:p>
        </p:txBody>
      </p:sp>
      <p:pic>
        <p:nvPicPr>
          <p:cNvPr id="4098" name="Picture 2" descr="Robot takes contact-free measurements of patients&amp;#39; vital signs | MIT News |  Massachusetts Institute of Technology">
            <a:extLst>
              <a:ext uri="{FF2B5EF4-FFF2-40B4-BE49-F238E27FC236}">
                <a16:creationId xmlns:a16="http://schemas.microsoft.com/office/drawing/2014/main" id="{6807AA16-BC53-404A-82A0-C9D6904E9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80145"/>
            <a:ext cx="38290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oft robots: Why they have NASA, doctors, and techies excited | Fortune">
            <a:extLst>
              <a:ext uri="{FF2B5EF4-FFF2-40B4-BE49-F238E27FC236}">
                <a16:creationId xmlns:a16="http://schemas.microsoft.com/office/drawing/2014/main" id="{D90CBA3B-1449-4363-B4FB-301EF6BA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5" y="1044910"/>
            <a:ext cx="4394870" cy="21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apsule Endoscopy - Hamilton Gastroenterology">
            <a:extLst>
              <a:ext uri="{FF2B5EF4-FFF2-40B4-BE49-F238E27FC236}">
                <a16:creationId xmlns:a16="http://schemas.microsoft.com/office/drawing/2014/main" id="{1CFB1F19-48A5-47BA-8E89-45F013A0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4260"/>
            <a:ext cx="3505200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50B4EC-7FE1-4988-BBE4-88FC7B706F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167" t="12874" r="9167" b="5101"/>
          <a:stretch/>
        </p:blipFill>
        <p:spPr>
          <a:xfrm>
            <a:off x="6930410" y="3352800"/>
            <a:ext cx="1756390" cy="33775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C3FAD-EB96-41F1-B326-E623D78E98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88" r="20000"/>
          <a:stretch/>
        </p:blipFill>
        <p:spPr>
          <a:xfrm>
            <a:off x="3644285" y="3502818"/>
            <a:ext cx="3000375" cy="30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62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FE3B0-C446-CA4A-B9EF-9CF3A683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you encounter robots in your life?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09B7C-46B0-644B-93DA-8E949C77D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5A11D-AD8C-4B47-A59F-13CED59EE4C2}" type="slidenum">
              <a:rPr lang="en-US" smtClean="0"/>
              <a:t>6</a:t>
            </a:fld>
            <a:endParaRPr lang="en-US"/>
          </a:p>
        </p:txBody>
      </p:sp>
      <p:pic>
        <p:nvPicPr>
          <p:cNvPr id="2050" name="Picture 2" descr="Is Baymax Really Compassionate? – Diabolical Plots">
            <a:extLst>
              <a:ext uri="{FF2B5EF4-FFF2-40B4-BE49-F238E27FC236}">
                <a16:creationId xmlns:a16="http://schemas.microsoft.com/office/drawing/2014/main" id="{486CC698-9F5F-4A36-ADA6-D9DFB615E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767" y="2171700"/>
            <a:ext cx="409646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70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3411964" y="1629022"/>
            <a:ext cx="2271000" cy="39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/>
        </p:nvSpPr>
        <p:spPr>
          <a:xfrm rot="2234518">
            <a:off x="2303692" y="3806898"/>
            <a:ext cx="766876" cy="4261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/>
          <p:nvPr/>
        </p:nvSpPr>
        <p:spPr>
          <a:xfrm rot="8565482" flipH="1">
            <a:off x="6021129" y="3780160"/>
            <a:ext cx="766876" cy="4261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/>
          <p:nvPr/>
        </p:nvSpPr>
        <p:spPr>
          <a:xfrm rot="-2234518" flipH="1">
            <a:off x="2303798" y="2656662"/>
            <a:ext cx="766876" cy="4261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-8565482">
            <a:off x="6024317" y="2663711"/>
            <a:ext cx="766876" cy="4261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2570076" y="4378780"/>
            <a:ext cx="3779100" cy="402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“Brain” (AI)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6669726" y="3244066"/>
            <a:ext cx="2271000" cy="39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Actuators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154198" y="3244066"/>
            <a:ext cx="2271000" cy="39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Shape 117" descr="http://bestclipartblog.com/clipart-pics/brain-clipart-6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042" y="4839986"/>
            <a:ext cx="18288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 descr="http://beatingcowdens.files.wordpress.com/2012/09/messy-room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1157" y="2049483"/>
            <a:ext cx="26127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 descr="http://www.cliparthut.com/clip-arts/619/eyes-looking-up-clip-art-619338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049" y="3679699"/>
            <a:ext cx="1064400" cy="10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 descr="http://classroomclipart.com/images/gallery/Clipart/Tools/TN_hammer-in-a-hand-14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58012" y="3661191"/>
            <a:ext cx="1857300" cy="13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C34D5D-C968-CF42-8EE0-D79DBC3B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9188"/>
            <a:ext cx="8676456" cy="859532"/>
          </a:xfrm>
        </p:spPr>
        <p:txBody>
          <a:bodyPr/>
          <a:lstStyle/>
          <a:p>
            <a:r>
              <a:rPr lang="en-US" dirty="0"/>
              <a:t>What is a Robot?</a:t>
            </a:r>
          </a:p>
        </p:txBody>
      </p:sp>
    </p:spTree>
    <p:extLst>
      <p:ext uri="{BB962C8B-B14F-4D97-AF65-F5344CB8AC3E}">
        <p14:creationId xmlns:p14="http://schemas.microsoft.com/office/powerpoint/2010/main" val="30651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 descr="http://ecx.images-amazon.com/images/I/71sn27Q0V2L._SL1500_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1533" y="1688996"/>
            <a:ext cx="73086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48CE07-EC4C-C34C-AD40-37D34852F41B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Sensors and Actuators</a:t>
            </a:r>
          </a:p>
        </p:txBody>
      </p:sp>
    </p:spTree>
    <p:extLst>
      <p:ext uri="{BB962C8B-B14F-4D97-AF65-F5344CB8AC3E}">
        <p14:creationId xmlns:p14="http://schemas.microsoft.com/office/powerpoint/2010/main" val="186909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 descr="http://www.nus.edu.sg/teachingacademy/wp-content/uploads/2013/11/v3n4CabibihanF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894" y="1851422"/>
            <a:ext cx="7449600" cy="409217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79957C-28A7-A744-A892-7DE817C3ED2C}"/>
              </a:ext>
            </a:extLst>
          </p:cNvPr>
          <p:cNvSpPr txBox="1">
            <a:spLocks/>
          </p:cNvSpPr>
          <p:nvPr/>
        </p:nvSpPr>
        <p:spPr>
          <a:xfrm>
            <a:off x="467544" y="49188"/>
            <a:ext cx="8676456" cy="859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Sensors and Actuators</a:t>
            </a:r>
          </a:p>
        </p:txBody>
      </p:sp>
    </p:spTree>
    <p:extLst>
      <p:ext uri="{BB962C8B-B14F-4D97-AF65-F5344CB8AC3E}">
        <p14:creationId xmlns:p14="http://schemas.microsoft.com/office/powerpoint/2010/main" val="2494935619"/>
      </p:ext>
    </p:extLst>
  </p:cSld>
  <p:clrMapOvr>
    <a:masterClrMapping/>
  </p:clrMapOvr>
</p:sld>
</file>

<file path=ppt/theme/theme1.xml><?xml version="1.0" encoding="utf-8"?>
<a:theme xmlns:a="http://schemas.openxmlformats.org/drawingml/2006/main" name="ASL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ASL_template</Template>
  <TotalTime>3702</TotalTime>
  <Words>510</Words>
  <Application>Microsoft Office PowerPoint</Application>
  <PresentationFormat>On-screen Show (4:3)</PresentationFormat>
  <Paragraphs>103</Paragraphs>
  <Slides>32</Slides>
  <Notes>23</Notes>
  <HiddenSlides>1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Helvetica Neue</vt:lpstr>
      <vt:lpstr>ASL_template</vt:lpstr>
      <vt:lpstr>Introduction to Robotics</vt:lpstr>
      <vt:lpstr>Societal Perception of Robots</vt:lpstr>
      <vt:lpstr>Societal Perception of Robots</vt:lpstr>
      <vt:lpstr>Examples</vt:lpstr>
      <vt:lpstr>Examples (cont)</vt:lpstr>
      <vt:lpstr>Where do you encounter robots in your life?</vt:lpstr>
      <vt:lpstr>What is a Robot?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Thought Exercise</vt:lpstr>
      <vt:lpstr>Automation vs. Autonomy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Innovation</vt:lpstr>
      <vt:lpstr>Thought Exercise</vt:lpstr>
      <vt:lpstr>The Vision of Autonomous Vehicles?</vt:lpstr>
      <vt:lpstr>Thought Exercise</vt:lpstr>
      <vt:lpstr>An Old Dream Coming True</vt:lpstr>
      <vt:lpstr>DARPA Grand Challenge</vt:lpstr>
      <vt:lpstr>Current Trends</vt:lpstr>
      <vt:lpstr>PowerPoint Presentation</vt:lpstr>
      <vt:lpstr>Project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Guidance and Control for  Assistive Free-Flying Robots</dc:title>
  <dc:creator>Abhishek Cauligi</dc:creator>
  <cp:lastModifiedBy>Patrick Slade</cp:lastModifiedBy>
  <cp:revision>444</cp:revision>
  <cp:lastPrinted>2018-05-30T18:43:56Z</cp:lastPrinted>
  <dcterms:created xsi:type="dcterms:W3CDTF">2018-05-07T18:36:10Z</dcterms:created>
  <dcterms:modified xsi:type="dcterms:W3CDTF">2021-06-27T05:23:41Z</dcterms:modified>
</cp:coreProperties>
</file>